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5143500" cx="9144000"/>
  <p:notesSz cx="6858000" cy="9144000"/>
  <p:embeddedFontLst>
    <p:embeddedFont>
      <p:font typeface="PT Sans Narrow"/>
      <p:regular r:id="rId21"/>
      <p:bold r:id="rId22"/>
    </p:embeddedFont>
    <p:embeddedFont>
      <p:font typeface="Open Sans"/>
      <p:regular r:id="rId23"/>
      <p:bold r:id="rId24"/>
      <p:italic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PTSansNarrow-bold.fntdata"/><Relationship Id="rId21" Type="http://schemas.openxmlformats.org/officeDocument/2006/relationships/font" Target="fonts/PTSansNarrow-regular.fntdata"/><Relationship Id="rId24" Type="http://schemas.openxmlformats.org/officeDocument/2006/relationships/font" Target="fonts/OpenSans-bold.fntdata"/><Relationship Id="rId23" Type="http://schemas.openxmlformats.org/officeDocument/2006/relationships/font" Target="fonts/OpenSans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OpenSans-boldItalic.fntdata"/><Relationship Id="rId25" Type="http://schemas.openxmlformats.org/officeDocument/2006/relationships/font" Target="fonts/OpenSans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991d787c3b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991d787c3b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Highest negative correlation with title_length: longer titles tend to be fake news.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Broken lines are means of each dataset… solid line is mean of the whole data set.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T-statistic of 0 means sample results and null hypothesis are exactly equal, but greather numbers means they differ more significantly.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Null hypothesis: no difference in mean of title-lengths of the fake and real distributions.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99a3d69085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99a3d69085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Table is the log-probability from running NB model. Shows the likelihood of the article being real or fake when certain words show up.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Red column: high probability FAKE words, sorted in descending order.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Green column: high probability REAL words, sorted in descending order. High negative ⇒ low probability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trump/president show up in both fake and real news.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Twitter: fake, Reuters:real.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991d787c3b_1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991d787c3b_1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Table sorted by training time: NB best, and Logreg ‘worst’.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991d787c3b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991d787c3b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Randomly selected 10 articles from a different kaggle dataset, for stress-test.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Depending on model and feature used accuracy from 40-60%.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Better results with ‘text’ than ‘title’.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Removing of characters, numbers and symbols from ‘text’ resulted in a big jump in accuracy, AND better predictions of Fake news whle drop in prediction of Real is minimal.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99a3d69085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99a3d69085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99a3d69085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99a3d69085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531880a9f9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531880a9f9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991d787c3b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991d787c3b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991d787c3b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991d787c3b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Fake and real data came in separate files...had to label them before combining into one file.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91d787c3b_1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91d787c3b_1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Fake news uniform throughout the week/Real news mostly on weekdays.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991d787c3b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991d787c3b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Real news mostly in Sept to Dec timeframe - around election and inauguration time?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 Suggests feature can be engineered to represent Q4 or 9-12.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9d8253400d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9d8253400d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Real news in dataset for 2016 and 2017/Fake news for 2015/16 and 17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9d8253400d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9d8253400d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Text-length: overlap with mean text length of 2368, std 1666. max:29,781(real), and min=1+whitespace...will have to be cleaned.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Text_length(fake): mean:2550, std:2199, max 51794 and min:1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Title-length(fake): mean91, std 24.5, min15:, max:286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Title-length(real): mean:65, std:9 , min:26, max:133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9d8253400d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9d8253400d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 100 words in each category.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128 rows dropped that had text length less than 45...mostly https links to videos, images or whitespace...Turkey/Syria etc. appear mostly is video or http related ‘text’?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Some words e.g. Trump/federal/President shows up in BOTH categories.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TURKEY/SYRIA/ISIS disappear after cleaning...mostly linked to https and videos?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2" name="Google Shape;12;p2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13" name="Google Shape;13;p2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" name="Google Shape;14;p2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5" name="Google Shape;15;p2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16" name="Google Shape;16;p2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8" name="Google Shape;18;p2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9" name="Google Shape;19;p2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1"/>
          <p:cNvSpPr txBox="1"/>
          <p:nvPr>
            <p:ph hasCustomPrompt="1" type="title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1"/>
          <p:cNvSpPr txBox="1"/>
          <p:nvPr>
            <p:ph idx="1" type="body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9" name="Google Shape;5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3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" type="body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5"/>
          <p:cNvSpPr txBox="1"/>
          <p:nvPr>
            <p:ph idx="2" type="body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6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7" name="Google Shape;47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>
            <p:ph idx="1" type="body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/>
        </p:txBody>
      </p:sp>
      <p:sp>
        <p:nvSpPr>
          <p:cNvPr id="54" name="Google Shape;5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trop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Relationship Id="rId4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Relationship Id="rId4" Type="http://schemas.openxmlformats.org/officeDocument/2006/relationships/image" Target="../media/image9.png"/><Relationship Id="rId5" Type="http://schemas.openxmlformats.org/officeDocument/2006/relationships/image" Target="../media/image8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Relationship Id="rId4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/>
          <p:nvPr>
            <p:ph type="ctrTitle"/>
          </p:nvPr>
        </p:nvSpPr>
        <p:spPr>
          <a:xfrm>
            <a:off x="1004150" y="15993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Real and Fake News</a:t>
            </a:r>
            <a:endParaRPr/>
          </a:p>
        </p:txBody>
      </p:sp>
      <p:sp>
        <p:nvSpPr>
          <p:cNvPr id="67" name="Google Shape;67;p13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Sara Satti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Science Career Track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2"/>
          <p:cNvSpPr txBox="1"/>
          <p:nvPr>
            <p:ph type="title"/>
          </p:nvPr>
        </p:nvSpPr>
        <p:spPr>
          <a:xfrm>
            <a:off x="6900" y="-1217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Statistical Analysis</a:t>
            </a:r>
            <a:endParaRPr/>
          </a:p>
        </p:txBody>
      </p:sp>
      <p:sp>
        <p:nvSpPr>
          <p:cNvPr id="140" name="Google Shape;140;p22"/>
          <p:cNvSpPr txBox="1"/>
          <p:nvPr>
            <p:ph idx="4294967295" type="subTitle"/>
          </p:nvPr>
        </p:nvSpPr>
        <p:spPr>
          <a:xfrm>
            <a:off x="4482300" y="412300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Samples are independent (pearson’s cor coef = 0.006)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T-statistic of 133, p-value=0 =&gt; probably different distributions.</a:t>
            </a:r>
            <a:endParaRPr/>
          </a:p>
        </p:txBody>
      </p:sp>
      <p:pic>
        <p:nvPicPr>
          <p:cNvPr id="141" name="Google Shape;141;p22"/>
          <p:cNvPicPr preferRelativeResize="0"/>
          <p:nvPr/>
        </p:nvPicPr>
        <p:blipFill rotWithShape="1">
          <a:blip r:embed="rId3">
            <a:alphaModFix/>
          </a:blip>
          <a:srcRect b="26179" l="10761" r="53921" t="30368"/>
          <a:stretch/>
        </p:blipFill>
        <p:spPr>
          <a:xfrm>
            <a:off x="4482300" y="2165791"/>
            <a:ext cx="3815976" cy="26408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2"/>
          <p:cNvPicPr preferRelativeResize="0"/>
          <p:nvPr/>
        </p:nvPicPr>
        <p:blipFill rotWithShape="1">
          <a:blip r:embed="rId4">
            <a:alphaModFix/>
          </a:blip>
          <a:srcRect b="21092" l="12071" r="46630" t="22645"/>
          <a:stretch/>
        </p:blipFill>
        <p:spPr>
          <a:xfrm>
            <a:off x="620425" y="695225"/>
            <a:ext cx="3530525" cy="2705424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2"/>
          <p:cNvSpPr txBox="1"/>
          <p:nvPr>
            <p:ph idx="4294967295" type="subTitle"/>
          </p:nvPr>
        </p:nvSpPr>
        <p:spPr>
          <a:xfrm>
            <a:off x="62700" y="3460300"/>
            <a:ext cx="4471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Highest correlation - title_length/label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Label has lowest correlation to text_length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Positive corr with month/year - reflected in barcharts </a:t>
            </a:r>
            <a:endParaRPr sz="1600"/>
          </a:p>
        </p:txBody>
      </p:sp>
      <p:sp>
        <p:nvSpPr>
          <p:cNvPr id="144" name="Google Shape;144;p22"/>
          <p:cNvSpPr/>
          <p:nvPr/>
        </p:nvSpPr>
        <p:spPr>
          <a:xfrm>
            <a:off x="2998100" y="867075"/>
            <a:ext cx="533400" cy="18906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3"/>
          <p:cNvSpPr txBox="1"/>
          <p:nvPr>
            <p:ph type="title"/>
          </p:nvPr>
        </p:nvSpPr>
        <p:spPr>
          <a:xfrm>
            <a:off x="6900" y="-1217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</a:t>
            </a:r>
            <a:endParaRPr/>
          </a:p>
        </p:txBody>
      </p:sp>
      <p:sp>
        <p:nvSpPr>
          <p:cNvPr id="150" name="Google Shape;150;p23"/>
          <p:cNvSpPr txBox="1"/>
          <p:nvPr>
            <p:ph idx="1" type="body"/>
          </p:nvPr>
        </p:nvSpPr>
        <p:spPr>
          <a:xfrm>
            <a:off x="159300" y="3116600"/>
            <a:ext cx="5146200" cy="178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Models (‘text’) - better scores.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Model using title </a:t>
            </a:r>
            <a:r>
              <a:rPr i="1" lang="en" sz="1600"/>
              <a:t>and </a:t>
            </a:r>
            <a:r>
              <a:rPr lang="en" sz="1600"/>
              <a:t>title_length - slightly improved f1 score (95.9 to 96.6%).</a:t>
            </a:r>
            <a:endParaRPr sz="1600">
              <a:solidFill>
                <a:srgbClr val="9900FF"/>
              </a:solidFill>
            </a:endParaRPr>
          </a:p>
        </p:txBody>
      </p:sp>
      <p:pic>
        <p:nvPicPr>
          <p:cNvPr id="151" name="Google Shape;151;p23"/>
          <p:cNvPicPr preferRelativeResize="0"/>
          <p:nvPr/>
        </p:nvPicPr>
        <p:blipFill rotWithShape="1">
          <a:blip r:embed="rId3">
            <a:alphaModFix/>
          </a:blip>
          <a:srcRect b="27127" l="4025" r="2795" t="17397"/>
          <a:stretch/>
        </p:blipFill>
        <p:spPr>
          <a:xfrm>
            <a:off x="6900" y="580525"/>
            <a:ext cx="6435250" cy="215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3"/>
          <p:cNvPicPr preferRelativeResize="0"/>
          <p:nvPr/>
        </p:nvPicPr>
        <p:blipFill rotWithShape="1">
          <a:blip r:embed="rId4">
            <a:alphaModFix/>
          </a:blip>
          <a:srcRect b="6637" l="17428" r="42227" t="35791"/>
          <a:stretch/>
        </p:blipFill>
        <p:spPr>
          <a:xfrm>
            <a:off x="5454775" y="2132100"/>
            <a:ext cx="3689227" cy="2961201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3"/>
          <p:cNvSpPr/>
          <p:nvPr/>
        </p:nvSpPr>
        <p:spPr>
          <a:xfrm>
            <a:off x="5524650" y="2613650"/>
            <a:ext cx="581100" cy="2479800"/>
          </a:xfrm>
          <a:prstGeom prst="rect">
            <a:avLst/>
          </a:prstGeom>
          <a:solidFill>
            <a:srgbClr val="FF0000">
              <a:alpha val="11240"/>
            </a:srgbClr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23"/>
          <p:cNvSpPr/>
          <p:nvPr/>
        </p:nvSpPr>
        <p:spPr>
          <a:xfrm>
            <a:off x="7277250" y="2613650"/>
            <a:ext cx="685800" cy="2479800"/>
          </a:xfrm>
          <a:prstGeom prst="rect">
            <a:avLst/>
          </a:prstGeom>
          <a:solidFill>
            <a:srgbClr val="D9EAD3">
              <a:alpha val="30899"/>
            </a:srgbClr>
          </a:solidFill>
          <a:ln cap="flat" cmpd="sng" w="19050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5" name="Google Shape;155;p23"/>
          <p:cNvGrpSpPr/>
          <p:nvPr/>
        </p:nvGrpSpPr>
        <p:grpSpPr>
          <a:xfrm>
            <a:off x="4915050" y="2639025"/>
            <a:ext cx="581100" cy="2454225"/>
            <a:chOff x="4915050" y="2639025"/>
            <a:chExt cx="581100" cy="2454225"/>
          </a:xfrm>
        </p:grpSpPr>
        <p:sp>
          <p:nvSpPr>
            <p:cNvPr id="156" name="Google Shape;156;p23"/>
            <p:cNvSpPr/>
            <p:nvPr/>
          </p:nvSpPr>
          <p:spPr>
            <a:xfrm>
              <a:off x="4915050" y="2675550"/>
              <a:ext cx="581100" cy="2417700"/>
            </a:xfrm>
            <a:prstGeom prst="downArrow">
              <a:avLst>
                <a:gd fmla="val 50000" name="adj1"/>
                <a:gd fmla="val 50000" name="adj2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23"/>
            <p:cNvSpPr txBox="1"/>
            <p:nvPr/>
          </p:nvSpPr>
          <p:spPr>
            <a:xfrm rot="-5400000">
              <a:off x="4267350" y="3351825"/>
              <a:ext cx="1808100" cy="38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3F3F3"/>
                  </a:solidFill>
                  <a:latin typeface="Open Sans"/>
                  <a:ea typeface="Open Sans"/>
                  <a:cs typeface="Open Sans"/>
                  <a:sym typeface="Open Sans"/>
                </a:rPr>
                <a:t>Decreasing Prob</a:t>
              </a:r>
              <a:endParaRPr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4"/>
          <p:cNvSpPr txBox="1"/>
          <p:nvPr>
            <p:ph type="title"/>
          </p:nvPr>
        </p:nvSpPr>
        <p:spPr>
          <a:xfrm>
            <a:off x="6900" y="-1217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Comparisons</a:t>
            </a:r>
            <a:endParaRPr/>
          </a:p>
        </p:txBody>
      </p:sp>
      <p:pic>
        <p:nvPicPr>
          <p:cNvPr id="163" name="Google Shape;163;p24"/>
          <p:cNvPicPr preferRelativeResize="0"/>
          <p:nvPr/>
        </p:nvPicPr>
        <p:blipFill rotWithShape="1">
          <a:blip r:embed="rId3">
            <a:alphaModFix/>
          </a:blip>
          <a:srcRect b="8906" l="17772" r="15662" t="28192"/>
          <a:stretch/>
        </p:blipFill>
        <p:spPr>
          <a:xfrm>
            <a:off x="4572000" y="2594992"/>
            <a:ext cx="4562726" cy="24253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4"/>
          <p:cNvPicPr preferRelativeResize="0"/>
          <p:nvPr/>
        </p:nvPicPr>
        <p:blipFill rotWithShape="1">
          <a:blip r:embed="rId4">
            <a:alphaModFix/>
          </a:blip>
          <a:srcRect b="8946" l="13837" r="37025" t="27375"/>
          <a:stretch/>
        </p:blipFill>
        <p:spPr>
          <a:xfrm>
            <a:off x="55150" y="619025"/>
            <a:ext cx="4562726" cy="3325963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47625">
              <a:srgbClr val="000000">
                <a:alpha val="50000"/>
              </a:srgbClr>
            </a:outerShdw>
          </a:effectLst>
        </p:spPr>
      </p:pic>
      <p:sp>
        <p:nvSpPr>
          <p:cNvPr id="165" name="Google Shape;165;p24"/>
          <p:cNvSpPr txBox="1"/>
          <p:nvPr>
            <p:ph idx="4294967295" type="subTitle"/>
          </p:nvPr>
        </p:nvSpPr>
        <p:spPr>
          <a:xfrm>
            <a:off x="4787100" y="869500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NB - lowest training time.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PA - highest f1 score.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Logistic Regression - slowest in training.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25"/>
          <p:cNvPicPr preferRelativeResize="0"/>
          <p:nvPr/>
        </p:nvPicPr>
        <p:blipFill rotWithShape="1">
          <a:blip r:embed="rId3">
            <a:alphaModFix/>
          </a:blip>
          <a:srcRect b="26539" l="12532" r="21509" t="30571"/>
          <a:stretch/>
        </p:blipFill>
        <p:spPr>
          <a:xfrm>
            <a:off x="2189025" y="100525"/>
            <a:ext cx="6954974" cy="2543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6360000" dist="152400">
              <a:srgbClr val="000000">
                <a:alpha val="50000"/>
              </a:srgbClr>
            </a:outerShdw>
          </a:effectLst>
        </p:spPr>
      </p:pic>
      <p:sp>
        <p:nvSpPr>
          <p:cNvPr id="171" name="Google Shape;171;p25"/>
          <p:cNvSpPr txBox="1"/>
          <p:nvPr>
            <p:ph type="title"/>
          </p:nvPr>
        </p:nvSpPr>
        <p:spPr>
          <a:xfrm>
            <a:off x="6900" y="-1217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Stress Tests</a:t>
            </a:r>
            <a:endParaRPr/>
          </a:p>
        </p:txBody>
      </p:sp>
      <p:pic>
        <p:nvPicPr>
          <p:cNvPr id="172" name="Google Shape;172;p25"/>
          <p:cNvPicPr preferRelativeResize="0"/>
          <p:nvPr/>
        </p:nvPicPr>
        <p:blipFill rotWithShape="1">
          <a:blip r:embed="rId4">
            <a:alphaModFix/>
          </a:blip>
          <a:srcRect b="31569" l="17286" r="41457" t="38751"/>
          <a:stretch/>
        </p:blipFill>
        <p:spPr>
          <a:xfrm>
            <a:off x="196925" y="1651300"/>
            <a:ext cx="3772526" cy="1526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5"/>
          <p:cNvPicPr preferRelativeResize="0"/>
          <p:nvPr/>
        </p:nvPicPr>
        <p:blipFill rotWithShape="1">
          <a:blip r:embed="rId5">
            <a:alphaModFix/>
          </a:blip>
          <a:srcRect b="29000" l="13675" r="38738" t="37761"/>
          <a:stretch/>
        </p:blipFill>
        <p:spPr>
          <a:xfrm>
            <a:off x="5036100" y="1586274"/>
            <a:ext cx="3885350" cy="1526526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5"/>
          <p:cNvSpPr txBox="1"/>
          <p:nvPr>
            <p:ph idx="1" type="body"/>
          </p:nvPr>
        </p:nvSpPr>
        <p:spPr>
          <a:xfrm>
            <a:off x="6308100" y="1473225"/>
            <a:ext cx="1862100" cy="55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C)     PA-text</a:t>
            </a:r>
            <a:endParaRPr b="1" sz="14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175" name="Google Shape;175;p25"/>
          <p:cNvPicPr preferRelativeResize="0"/>
          <p:nvPr/>
        </p:nvPicPr>
        <p:blipFill rotWithShape="1">
          <a:blip r:embed="rId6">
            <a:alphaModFix/>
          </a:blip>
          <a:srcRect b="28385" l="13749" r="39357" t="35944"/>
          <a:stretch/>
        </p:blipFill>
        <p:spPr>
          <a:xfrm>
            <a:off x="138650" y="3253525"/>
            <a:ext cx="3933826" cy="1683126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5"/>
          <p:cNvSpPr txBox="1"/>
          <p:nvPr>
            <p:ph idx="1" type="body"/>
          </p:nvPr>
        </p:nvSpPr>
        <p:spPr>
          <a:xfrm>
            <a:off x="1533154" y="3216350"/>
            <a:ext cx="1677000" cy="55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UcParenR"/>
            </a:pPr>
            <a:r>
              <a:rPr b="1" lang="en" sz="1400"/>
              <a:t>NB-text</a:t>
            </a:r>
            <a:endParaRPr b="1" sz="14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1600"/>
          </a:p>
        </p:txBody>
      </p:sp>
      <p:sp>
        <p:nvSpPr>
          <p:cNvPr id="177" name="Google Shape;177;p25"/>
          <p:cNvSpPr txBox="1"/>
          <p:nvPr>
            <p:ph idx="1" type="body"/>
          </p:nvPr>
        </p:nvSpPr>
        <p:spPr>
          <a:xfrm>
            <a:off x="1135183" y="1559400"/>
            <a:ext cx="2446500" cy="55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NB-text : </a:t>
            </a:r>
            <a:r>
              <a:rPr lang="en" sz="1400"/>
              <a:t>alphabetics only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1600"/>
          </a:p>
        </p:txBody>
      </p:sp>
      <p:pic>
        <p:nvPicPr>
          <p:cNvPr id="178" name="Google Shape;178;p25"/>
          <p:cNvPicPr preferRelativeResize="0"/>
          <p:nvPr/>
        </p:nvPicPr>
        <p:blipFill rotWithShape="1">
          <a:blip r:embed="rId7">
            <a:alphaModFix/>
          </a:blip>
          <a:srcRect b="27356" l="14477" r="40730" t="39919"/>
          <a:stretch/>
        </p:blipFill>
        <p:spPr>
          <a:xfrm>
            <a:off x="4886475" y="3265200"/>
            <a:ext cx="4095749" cy="1683126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5"/>
          <p:cNvSpPr txBox="1"/>
          <p:nvPr>
            <p:ph idx="1" type="body"/>
          </p:nvPr>
        </p:nvSpPr>
        <p:spPr>
          <a:xfrm>
            <a:off x="6219454" y="3190675"/>
            <a:ext cx="1677000" cy="55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B)     NB-title</a:t>
            </a:r>
            <a:endParaRPr b="1" sz="14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16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6"/>
          <p:cNvSpPr txBox="1"/>
          <p:nvPr>
            <p:ph type="title"/>
          </p:nvPr>
        </p:nvSpPr>
        <p:spPr>
          <a:xfrm>
            <a:off x="83100" y="64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Conclusions</a:t>
            </a:r>
            <a:endParaRPr/>
          </a:p>
        </p:txBody>
      </p:sp>
      <p:sp>
        <p:nvSpPr>
          <p:cNvPr id="185" name="Google Shape;185;p26"/>
          <p:cNvSpPr txBox="1"/>
          <p:nvPr>
            <p:ph idx="1" type="body"/>
          </p:nvPr>
        </p:nvSpPr>
        <p:spPr>
          <a:xfrm>
            <a:off x="311700" y="6567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0000"/>
                </a:solidFill>
              </a:rPr>
              <a:t>Supervised learning worked well in predicting whether a news article is Real or Fake from within the </a:t>
            </a:r>
            <a:r>
              <a:rPr b="1" lang="en" sz="1500">
                <a:solidFill>
                  <a:srgbClr val="000000"/>
                </a:solidFill>
              </a:rPr>
              <a:t>same kaggle dataset</a:t>
            </a:r>
            <a:r>
              <a:rPr lang="en" sz="1500">
                <a:solidFill>
                  <a:srgbClr val="000000"/>
                </a:solidFill>
              </a:rPr>
              <a:t>. However, when introducing articles from other datasets, the performance was considerably lower. Removal of </a:t>
            </a:r>
            <a:r>
              <a:rPr b="1" i="1" lang="en" sz="1500">
                <a:solidFill>
                  <a:srgbClr val="000000"/>
                </a:solidFill>
              </a:rPr>
              <a:t>characters, numbers and symbols</a:t>
            </a:r>
            <a:r>
              <a:rPr lang="en" sz="1500">
                <a:solidFill>
                  <a:srgbClr val="000000"/>
                </a:solidFill>
              </a:rPr>
              <a:t> from the body of the news article </a:t>
            </a:r>
            <a:r>
              <a:rPr b="1" i="1" lang="en" sz="1500">
                <a:solidFill>
                  <a:srgbClr val="000000"/>
                </a:solidFill>
              </a:rPr>
              <a:t>considerably improved</a:t>
            </a:r>
            <a:r>
              <a:rPr lang="en" sz="1500">
                <a:solidFill>
                  <a:srgbClr val="000000"/>
                </a:solidFill>
              </a:rPr>
              <a:t> the performance of the models. Maximum improvement was seen in the </a:t>
            </a:r>
            <a:r>
              <a:rPr b="1" lang="en" sz="1500">
                <a:solidFill>
                  <a:srgbClr val="000000"/>
                </a:solidFill>
              </a:rPr>
              <a:t>Naive Bayes model where accuracy increased by 10% (from 60% to 70%), Fake news f1-score increased by 40%(from 33-73%), and f1-score for Real news dropped by 4% (71-67%)</a:t>
            </a:r>
            <a:r>
              <a:rPr lang="en" sz="1500">
                <a:solidFill>
                  <a:srgbClr val="000000"/>
                </a:solidFill>
              </a:rPr>
              <a:t>.</a:t>
            </a:r>
            <a:endParaRPr sz="15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0000"/>
                </a:solidFill>
              </a:rPr>
              <a:t>Numerical, categorical and datetime features were skipped in order to focus on Natural Language features.</a:t>
            </a:r>
            <a:endParaRPr sz="15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0000"/>
                </a:solidFill>
              </a:rPr>
              <a:t>Title_length of the Fake and Real data showed a separation between their means. A multi-feature model using 'title' and 'title_length' was tested. This model led to a slight improvement in the performance (from f1:95.9 to 96.6%) when compared to the 'title' only model.</a:t>
            </a:r>
            <a:endParaRPr sz="15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 sz="22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Recommendations</a:t>
            </a:r>
            <a:endParaRPr/>
          </a:p>
        </p:txBody>
      </p:sp>
      <p:sp>
        <p:nvSpPr>
          <p:cNvPr id="191" name="Google Shape;191;p27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Combine features from title, and text and perhaps title_length to produce a model containing these and any other numerical features extracted from the data.</a:t>
            </a:r>
            <a:endParaRPr sz="2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000"/>
              <a:t>M</a:t>
            </a:r>
            <a:r>
              <a:rPr lang="en" sz="2000"/>
              <a:t>ore complex methods such as neural networks to be tested in the future in order to further generalize the model.</a:t>
            </a:r>
            <a:endParaRPr sz="20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</a:t>
            </a:r>
            <a:endParaRPr/>
          </a:p>
        </p:txBody>
      </p:sp>
      <p:sp>
        <p:nvSpPr>
          <p:cNvPr id="73" name="Google Shape;73;p14"/>
          <p:cNvSpPr txBox="1"/>
          <p:nvPr>
            <p:ph idx="4294967295" type="subTitle"/>
          </p:nvPr>
        </p:nvSpPr>
        <p:spPr>
          <a:xfrm>
            <a:off x="1603825" y="2850057"/>
            <a:ext cx="6460500" cy="12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2700">
                <a:solidFill>
                  <a:srgbClr val="FFFFFF"/>
                </a:solidFill>
              </a:rPr>
              <a:t>Build a model to distinguish whether an article is Real or Fake</a:t>
            </a:r>
            <a:endParaRPr b="1" sz="27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/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</a:t>
            </a:r>
            <a:endParaRPr/>
          </a:p>
        </p:txBody>
      </p:sp>
      <p:sp>
        <p:nvSpPr>
          <p:cNvPr id="79" name="Google Shape;79;p15"/>
          <p:cNvSpPr txBox="1"/>
          <p:nvPr>
            <p:ph idx="2" type="body"/>
          </p:nvPr>
        </p:nvSpPr>
        <p:spPr>
          <a:xfrm>
            <a:off x="4939500" y="5718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F3F3F3"/>
              </a:solidFill>
            </a:endParaRPr>
          </a:p>
          <a:p>
            <a:pPr indent="-368300" lvl="0" marL="457200" rtl="0" algn="l"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2200"/>
              <a:buChar char="●"/>
            </a:pPr>
            <a:r>
              <a:rPr lang="en" sz="2200">
                <a:solidFill>
                  <a:srgbClr val="F3F3F3"/>
                </a:solidFill>
              </a:rPr>
              <a:t>Data Wrangling</a:t>
            </a:r>
            <a:endParaRPr sz="2200">
              <a:solidFill>
                <a:srgbClr val="F3F3F3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200"/>
              <a:buChar char="●"/>
            </a:pPr>
            <a:r>
              <a:rPr lang="en" sz="2200">
                <a:solidFill>
                  <a:srgbClr val="F3F3F3"/>
                </a:solidFill>
              </a:rPr>
              <a:t>Exploring the Data</a:t>
            </a:r>
            <a:endParaRPr sz="2200">
              <a:solidFill>
                <a:srgbClr val="F3F3F3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200"/>
              <a:buChar char="●"/>
            </a:pPr>
            <a:r>
              <a:rPr lang="en" sz="2200">
                <a:solidFill>
                  <a:srgbClr val="F3F3F3"/>
                </a:solidFill>
              </a:rPr>
              <a:t>WordClouds</a:t>
            </a:r>
            <a:endParaRPr sz="2200">
              <a:solidFill>
                <a:srgbClr val="F3F3F3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200"/>
              <a:buChar char="●"/>
            </a:pPr>
            <a:r>
              <a:rPr lang="en" sz="2200">
                <a:solidFill>
                  <a:srgbClr val="F3F3F3"/>
                </a:solidFill>
              </a:rPr>
              <a:t>Statistical Analysis</a:t>
            </a:r>
            <a:endParaRPr sz="2200">
              <a:solidFill>
                <a:srgbClr val="F3F3F3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200"/>
              <a:buChar char="●"/>
            </a:pPr>
            <a:r>
              <a:rPr lang="en" sz="2200">
                <a:solidFill>
                  <a:srgbClr val="F3F3F3"/>
                </a:solidFill>
              </a:rPr>
              <a:t>Machine Learning</a:t>
            </a:r>
            <a:endParaRPr sz="2200">
              <a:solidFill>
                <a:srgbClr val="F3F3F3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200"/>
              <a:buChar char="●"/>
            </a:pPr>
            <a:r>
              <a:rPr lang="en" sz="2200">
                <a:solidFill>
                  <a:srgbClr val="F3F3F3"/>
                </a:solidFill>
              </a:rPr>
              <a:t>Model Comparisons</a:t>
            </a:r>
            <a:endParaRPr sz="2200">
              <a:solidFill>
                <a:srgbClr val="F3F3F3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200"/>
              <a:buChar char="●"/>
            </a:pPr>
            <a:r>
              <a:rPr lang="en" sz="2200">
                <a:solidFill>
                  <a:srgbClr val="F3F3F3"/>
                </a:solidFill>
              </a:rPr>
              <a:t>Stress tests</a:t>
            </a:r>
            <a:endParaRPr sz="2200">
              <a:solidFill>
                <a:srgbClr val="F3F3F3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200"/>
              <a:buChar char="●"/>
            </a:pPr>
            <a:r>
              <a:rPr lang="en" sz="2200">
                <a:solidFill>
                  <a:srgbClr val="F3F3F3"/>
                </a:solidFill>
              </a:rPr>
              <a:t>Conclusions </a:t>
            </a:r>
            <a:endParaRPr sz="2200">
              <a:solidFill>
                <a:srgbClr val="F3F3F3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200"/>
              <a:buChar char="●"/>
            </a:pPr>
            <a:r>
              <a:rPr lang="en" sz="2200">
                <a:solidFill>
                  <a:srgbClr val="F3F3F3"/>
                </a:solidFill>
              </a:rPr>
              <a:t>Recommendations</a:t>
            </a:r>
            <a:endParaRPr sz="2200">
              <a:solidFill>
                <a:srgbClr val="F3F3F3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/>
          <p:nvPr>
            <p:ph type="title"/>
          </p:nvPr>
        </p:nvSpPr>
        <p:spPr>
          <a:xfrm>
            <a:off x="6900" y="-1217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Wrangling</a:t>
            </a:r>
            <a:endParaRPr/>
          </a:p>
        </p:txBody>
      </p:sp>
      <p:sp>
        <p:nvSpPr>
          <p:cNvPr id="85" name="Google Shape;85;p16"/>
          <p:cNvSpPr txBox="1"/>
          <p:nvPr/>
        </p:nvSpPr>
        <p:spPr>
          <a:xfrm>
            <a:off x="-76200" y="914400"/>
            <a:ext cx="37536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pen Sans"/>
              <a:buChar char="●"/>
            </a:pPr>
            <a:r>
              <a:rPr lang="en" sz="19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Load Fake / Real data </a:t>
            </a:r>
            <a:endParaRPr sz="19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pen Sans"/>
              <a:buChar char="●"/>
            </a:pPr>
            <a:r>
              <a:rPr lang="en" sz="19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Remove ‘http’ entries</a:t>
            </a:r>
            <a:endParaRPr sz="19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pen Sans"/>
              <a:buChar char="●"/>
            </a:pPr>
            <a:r>
              <a:rPr lang="en" sz="19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Drop rows with duplicate entries</a:t>
            </a:r>
            <a:endParaRPr sz="19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pen Sans"/>
              <a:buChar char="●"/>
            </a:pPr>
            <a:r>
              <a:rPr lang="en" sz="19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Feature engineering: </a:t>
            </a:r>
            <a:endParaRPr sz="19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92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pen Sans"/>
              <a:buChar char="○"/>
            </a:pPr>
            <a:r>
              <a:rPr lang="en" sz="19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date, </a:t>
            </a:r>
            <a:endParaRPr sz="19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92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pen Sans"/>
              <a:buChar char="○"/>
            </a:pPr>
            <a:r>
              <a:rPr lang="en" sz="19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title_length </a:t>
            </a:r>
            <a:endParaRPr sz="19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92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pen Sans"/>
              <a:buChar char="○"/>
            </a:pPr>
            <a:r>
              <a:rPr lang="en" sz="19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text_length</a:t>
            </a:r>
            <a:endParaRPr sz="19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pen Sans"/>
              <a:buChar char="●"/>
            </a:pPr>
            <a:r>
              <a:rPr lang="en" sz="19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Label and combine Fake and Real datasets</a:t>
            </a:r>
            <a:endParaRPr sz="19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86" name="Google Shape;86;p16"/>
          <p:cNvGrpSpPr/>
          <p:nvPr/>
        </p:nvGrpSpPr>
        <p:grpSpPr>
          <a:xfrm>
            <a:off x="4908500" y="2882650"/>
            <a:ext cx="3864925" cy="2099675"/>
            <a:chOff x="4908500" y="2882650"/>
            <a:chExt cx="3864925" cy="2099675"/>
          </a:xfrm>
        </p:grpSpPr>
        <p:pic>
          <p:nvPicPr>
            <p:cNvPr id="87" name="Google Shape;87;p16"/>
            <p:cNvPicPr preferRelativeResize="0"/>
            <p:nvPr/>
          </p:nvPicPr>
          <p:blipFill rotWithShape="1">
            <a:blip r:embed="rId3">
              <a:alphaModFix/>
            </a:blip>
            <a:srcRect b="0" l="0" r="7961" t="0"/>
            <a:stretch/>
          </p:blipFill>
          <p:spPr>
            <a:xfrm>
              <a:off x="4908500" y="2882650"/>
              <a:ext cx="3864925" cy="2099675"/>
            </a:xfrm>
            <a:prstGeom prst="rect">
              <a:avLst/>
            </a:prstGeom>
            <a:noFill/>
            <a:ln>
              <a:noFill/>
            </a:ln>
            <a:effectLst>
              <a:outerShdw blurRad="142875" rotWithShape="0" algn="bl" dir="12420000" dist="95250">
                <a:srgbClr val="000000">
                  <a:alpha val="56000"/>
                </a:srgbClr>
              </a:outerShdw>
            </a:effectLst>
          </p:spPr>
        </p:pic>
        <p:sp>
          <p:nvSpPr>
            <p:cNvPr id="88" name="Google Shape;88;p16"/>
            <p:cNvSpPr txBox="1"/>
            <p:nvPr/>
          </p:nvSpPr>
          <p:spPr>
            <a:xfrm>
              <a:off x="5909000" y="3422850"/>
              <a:ext cx="718800" cy="357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45.5% </a:t>
              </a:r>
              <a:endPara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89" name="Google Shape;89;p16"/>
            <p:cNvSpPr txBox="1"/>
            <p:nvPr/>
          </p:nvSpPr>
          <p:spPr>
            <a:xfrm>
              <a:off x="7585400" y="3194250"/>
              <a:ext cx="718800" cy="357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54</a:t>
              </a:r>
              <a:r>
                <a:rPr lang="en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.5% </a:t>
              </a:r>
              <a:endPara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pic>
        <p:nvPicPr>
          <p:cNvPr id="90" name="Google Shape;90;p16"/>
          <p:cNvPicPr preferRelativeResize="0"/>
          <p:nvPr/>
        </p:nvPicPr>
        <p:blipFill rotWithShape="1">
          <a:blip r:embed="rId4">
            <a:alphaModFix/>
          </a:blip>
          <a:srcRect b="12762" l="15520" r="9426" t="37978"/>
          <a:stretch/>
        </p:blipFill>
        <p:spPr>
          <a:xfrm>
            <a:off x="3380375" y="397975"/>
            <a:ext cx="5790749" cy="213787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12240000" dist="104775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7"/>
          <p:cNvSpPr txBox="1"/>
          <p:nvPr>
            <p:ph type="title"/>
          </p:nvPr>
        </p:nvSpPr>
        <p:spPr>
          <a:xfrm>
            <a:off x="6900" y="-1217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Exploring the Data - </a:t>
            </a:r>
            <a:r>
              <a:rPr lang="en" sz="3200"/>
              <a:t>Fake news knows no rest!</a:t>
            </a:r>
            <a:endParaRPr sz="3200"/>
          </a:p>
        </p:txBody>
      </p:sp>
      <p:pic>
        <p:nvPicPr>
          <p:cNvPr id="96" name="Google Shape;96;p17"/>
          <p:cNvPicPr preferRelativeResize="0"/>
          <p:nvPr/>
        </p:nvPicPr>
        <p:blipFill rotWithShape="1">
          <a:blip r:embed="rId3">
            <a:alphaModFix/>
          </a:blip>
          <a:srcRect b="0" l="2189" r="2636" t="0"/>
          <a:stretch/>
        </p:blipFill>
        <p:spPr>
          <a:xfrm>
            <a:off x="3763125" y="1122850"/>
            <a:ext cx="5295576" cy="27820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7620000" dist="76200">
              <a:srgbClr val="000000">
                <a:alpha val="50000"/>
              </a:srgbClr>
            </a:outerShdw>
          </a:effectLst>
        </p:spPr>
      </p:pic>
      <p:sp>
        <p:nvSpPr>
          <p:cNvPr id="97" name="Google Shape;97;p17"/>
          <p:cNvSpPr txBox="1"/>
          <p:nvPr/>
        </p:nvSpPr>
        <p:spPr>
          <a:xfrm>
            <a:off x="-76200" y="1447800"/>
            <a:ext cx="37536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pen Sans"/>
              <a:buChar char="●"/>
            </a:pPr>
            <a:r>
              <a:rPr lang="en" sz="19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Fake news - Uniform distribution</a:t>
            </a:r>
            <a:endParaRPr sz="19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pen Sans"/>
              <a:buChar char="●"/>
            </a:pPr>
            <a:r>
              <a:rPr lang="en" sz="19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Real news - </a:t>
            </a:r>
            <a:endParaRPr sz="19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92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pen Sans"/>
              <a:buChar char="○"/>
            </a:pPr>
            <a:r>
              <a:rPr lang="en" sz="19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Peaks mid-week</a:t>
            </a:r>
            <a:endParaRPr sz="19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92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pen Sans"/>
              <a:buChar char="○"/>
            </a:pPr>
            <a:r>
              <a:rPr lang="en" sz="19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60% drop in number of articles over the weekend.</a:t>
            </a:r>
            <a:endParaRPr sz="19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8"/>
          <p:cNvSpPr txBox="1"/>
          <p:nvPr>
            <p:ph type="title"/>
          </p:nvPr>
        </p:nvSpPr>
        <p:spPr>
          <a:xfrm>
            <a:off x="6900" y="-1217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Exploring the Data</a:t>
            </a:r>
            <a:endParaRPr/>
          </a:p>
        </p:txBody>
      </p:sp>
      <p:pic>
        <p:nvPicPr>
          <p:cNvPr id="103" name="Google Shape;103;p18"/>
          <p:cNvPicPr preferRelativeResize="0"/>
          <p:nvPr/>
        </p:nvPicPr>
        <p:blipFill rotWithShape="1">
          <a:blip r:embed="rId3">
            <a:alphaModFix/>
          </a:blip>
          <a:srcRect b="0" l="2731" r="7413" t="0"/>
          <a:stretch/>
        </p:blipFill>
        <p:spPr>
          <a:xfrm>
            <a:off x="3867150" y="1019800"/>
            <a:ext cx="5151800" cy="28668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3120000" dist="57150">
              <a:srgbClr val="000000">
                <a:alpha val="50000"/>
              </a:srgbClr>
            </a:outerShdw>
          </a:effectLst>
        </p:spPr>
      </p:pic>
      <p:sp>
        <p:nvSpPr>
          <p:cNvPr id="104" name="Google Shape;104;p18"/>
          <p:cNvSpPr txBox="1"/>
          <p:nvPr/>
        </p:nvSpPr>
        <p:spPr>
          <a:xfrm>
            <a:off x="-76200" y="914400"/>
            <a:ext cx="37536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pen Sans"/>
              <a:buChar char="●"/>
            </a:pPr>
            <a:r>
              <a:rPr lang="en" sz="19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Fake news - </a:t>
            </a:r>
            <a:endParaRPr sz="19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92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pen Sans"/>
              <a:buChar char="○"/>
            </a:pPr>
            <a:r>
              <a:rPr lang="en" sz="19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Uniform distribution</a:t>
            </a:r>
            <a:endParaRPr sz="19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92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pen Sans"/>
              <a:buChar char="○"/>
            </a:pPr>
            <a:r>
              <a:rPr lang="en" sz="19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Jan-August at higher count than real news</a:t>
            </a:r>
            <a:endParaRPr sz="19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pen Sans"/>
              <a:buChar char="●"/>
            </a:pPr>
            <a:r>
              <a:rPr lang="en" sz="19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Real news - </a:t>
            </a:r>
            <a:endParaRPr sz="19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92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pen Sans"/>
              <a:buChar char="○"/>
            </a:pPr>
            <a:r>
              <a:rPr lang="en" sz="19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At 1000 articles Jan-August</a:t>
            </a:r>
            <a:endParaRPr sz="19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92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pen Sans"/>
              <a:buChar char="○"/>
            </a:pPr>
            <a:r>
              <a:rPr lang="en" sz="19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Jump to &gt;3X Sept to Dec</a:t>
            </a:r>
            <a:endParaRPr sz="19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9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/>
          <p:cNvSpPr txBox="1"/>
          <p:nvPr>
            <p:ph type="title"/>
          </p:nvPr>
        </p:nvSpPr>
        <p:spPr>
          <a:xfrm>
            <a:off x="6900" y="-1217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Exploring the Data - Election year:</a:t>
            </a:r>
            <a:endParaRPr/>
          </a:p>
        </p:txBody>
      </p:sp>
      <p:pic>
        <p:nvPicPr>
          <p:cNvPr id="110" name="Google Shape;110;p19"/>
          <p:cNvPicPr preferRelativeResize="0"/>
          <p:nvPr/>
        </p:nvPicPr>
        <p:blipFill rotWithShape="1">
          <a:blip r:embed="rId3">
            <a:alphaModFix/>
          </a:blip>
          <a:srcRect b="2771" l="2326" r="8539" t="0"/>
          <a:stretch/>
        </p:blipFill>
        <p:spPr>
          <a:xfrm>
            <a:off x="3885825" y="1066775"/>
            <a:ext cx="4851225" cy="2646273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1680000" dist="171450">
              <a:srgbClr val="000000">
                <a:alpha val="50000"/>
              </a:srgbClr>
            </a:outerShdw>
          </a:effectLst>
        </p:spPr>
      </p:pic>
      <p:sp>
        <p:nvSpPr>
          <p:cNvPr id="111" name="Google Shape;111;p19"/>
          <p:cNvSpPr txBox="1"/>
          <p:nvPr/>
        </p:nvSpPr>
        <p:spPr>
          <a:xfrm>
            <a:off x="-47625" y="1352550"/>
            <a:ext cx="37536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pen Sans"/>
              <a:buChar char="●"/>
            </a:pPr>
            <a:r>
              <a:rPr lang="en" sz="19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Fake news - 2015 - 2017</a:t>
            </a:r>
            <a:endParaRPr sz="19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pen Sans"/>
              <a:buChar char="●"/>
            </a:pPr>
            <a:r>
              <a:rPr lang="en" sz="19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Real news -  2016 - 2017</a:t>
            </a:r>
            <a:endParaRPr sz="19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9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0"/>
          <p:cNvSpPr txBox="1"/>
          <p:nvPr>
            <p:ph type="title"/>
          </p:nvPr>
        </p:nvSpPr>
        <p:spPr>
          <a:xfrm>
            <a:off x="6900" y="-1217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Exploring the Data - Text / Title-length</a:t>
            </a:r>
            <a:endParaRPr/>
          </a:p>
        </p:txBody>
      </p:sp>
      <p:pic>
        <p:nvPicPr>
          <p:cNvPr id="117" name="Google Shape;117;p20"/>
          <p:cNvPicPr preferRelativeResize="0"/>
          <p:nvPr/>
        </p:nvPicPr>
        <p:blipFill rotWithShape="1">
          <a:blip r:embed="rId3">
            <a:alphaModFix/>
          </a:blip>
          <a:srcRect b="0" l="2246" r="4937" t="0"/>
          <a:stretch/>
        </p:blipFill>
        <p:spPr>
          <a:xfrm>
            <a:off x="4636325" y="2888362"/>
            <a:ext cx="3753600" cy="202191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2580000" dist="85725">
              <a:srgbClr val="000000">
                <a:alpha val="50000"/>
              </a:srgbClr>
            </a:outerShdw>
          </a:effectLst>
        </p:spPr>
      </p:pic>
      <p:pic>
        <p:nvPicPr>
          <p:cNvPr id="118" name="Google Shape;118;p20"/>
          <p:cNvPicPr preferRelativeResize="0"/>
          <p:nvPr/>
        </p:nvPicPr>
        <p:blipFill rotWithShape="1">
          <a:blip r:embed="rId4">
            <a:alphaModFix/>
          </a:blip>
          <a:srcRect b="0" l="2193" r="7177" t="0"/>
          <a:stretch/>
        </p:blipFill>
        <p:spPr>
          <a:xfrm>
            <a:off x="4955100" y="695225"/>
            <a:ext cx="3753600" cy="207080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3480000" dist="66675">
              <a:srgbClr val="000000">
                <a:alpha val="50000"/>
              </a:srgbClr>
            </a:outerShdw>
          </a:effectLst>
        </p:spPr>
      </p:pic>
      <p:sp>
        <p:nvSpPr>
          <p:cNvPr id="119" name="Google Shape;119;p20"/>
          <p:cNvSpPr txBox="1"/>
          <p:nvPr/>
        </p:nvSpPr>
        <p:spPr>
          <a:xfrm>
            <a:off x="66675" y="1071750"/>
            <a:ext cx="37536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pen Sans"/>
              <a:buChar char="●"/>
            </a:pPr>
            <a:r>
              <a:rPr lang="en" sz="19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Title-length:</a:t>
            </a:r>
            <a:endParaRPr sz="19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Open Sans"/>
              <a:buChar char="○"/>
            </a:pPr>
            <a:r>
              <a:rPr lang="en" sz="17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Fake news - </a:t>
            </a:r>
            <a:endParaRPr sz="17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65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Open Sans"/>
              <a:buChar char="■"/>
            </a:pPr>
            <a:r>
              <a:rPr lang="en" sz="17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Mean: 91</a:t>
            </a:r>
            <a:endParaRPr sz="17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65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Open Sans"/>
              <a:buChar char="■"/>
            </a:pPr>
            <a:r>
              <a:rPr lang="en" sz="17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Few titles &gt;150 characters </a:t>
            </a:r>
            <a:endParaRPr sz="17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Open Sans"/>
              <a:buChar char="○"/>
            </a:pPr>
            <a:r>
              <a:rPr lang="en" sz="17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Real news</a:t>
            </a:r>
            <a:endParaRPr sz="17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65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Open Sans"/>
              <a:buChar char="■"/>
            </a:pPr>
            <a:r>
              <a:rPr lang="en" sz="17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Mean: 65</a:t>
            </a:r>
            <a:endParaRPr sz="17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65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Open Sans"/>
              <a:buChar char="■"/>
            </a:pPr>
            <a:r>
              <a:rPr lang="en" sz="17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Normally distributed</a:t>
            </a:r>
            <a:endParaRPr sz="17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pen Sans"/>
              <a:buChar char="●"/>
            </a:pPr>
            <a:r>
              <a:rPr lang="en" sz="19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Text-length: fake and real news overlap</a:t>
            </a:r>
            <a:endParaRPr sz="19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9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1"/>
          <p:cNvSpPr txBox="1"/>
          <p:nvPr>
            <p:ph type="title"/>
          </p:nvPr>
        </p:nvSpPr>
        <p:spPr>
          <a:xfrm>
            <a:off x="6900" y="-1217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Exploring the Data</a:t>
            </a:r>
            <a:endParaRPr/>
          </a:p>
        </p:txBody>
      </p:sp>
      <p:pic>
        <p:nvPicPr>
          <p:cNvPr id="125" name="Google Shape;125;p21"/>
          <p:cNvPicPr preferRelativeResize="0"/>
          <p:nvPr/>
        </p:nvPicPr>
        <p:blipFill rotWithShape="1">
          <a:blip r:embed="rId3">
            <a:alphaModFix/>
          </a:blip>
          <a:srcRect b="23405" l="10799" r="9207" t="13626"/>
          <a:stretch/>
        </p:blipFill>
        <p:spPr>
          <a:xfrm>
            <a:off x="5863600" y="505296"/>
            <a:ext cx="3101051" cy="195282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3480000" dist="76200">
              <a:srgbClr val="000000">
                <a:alpha val="50000"/>
              </a:srgbClr>
            </a:outerShdw>
          </a:effectLst>
        </p:spPr>
      </p:pic>
      <p:pic>
        <p:nvPicPr>
          <p:cNvPr id="126" name="Google Shape;126;p21"/>
          <p:cNvPicPr preferRelativeResize="0"/>
          <p:nvPr/>
        </p:nvPicPr>
        <p:blipFill rotWithShape="1">
          <a:blip r:embed="rId4">
            <a:alphaModFix/>
          </a:blip>
          <a:srcRect b="21192" l="10179" r="7196" t="14020"/>
          <a:stretch/>
        </p:blipFill>
        <p:spPr>
          <a:xfrm>
            <a:off x="326850" y="626325"/>
            <a:ext cx="3101051" cy="194542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1200000" dist="57150">
              <a:srgbClr val="000000">
                <a:alpha val="50000"/>
              </a:srgbClr>
            </a:outerShdw>
          </a:effectLst>
        </p:spPr>
      </p:pic>
      <p:pic>
        <p:nvPicPr>
          <p:cNvPr id="127" name="Google Shape;127;p21"/>
          <p:cNvPicPr preferRelativeResize="0"/>
          <p:nvPr/>
        </p:nvPicPr>
        <p:blipFill rotWithShape="1">
          <a:blip r:embed="rId5">
            <a:alphaModFix/>
          </a:blip>
          <a:srcRect b="19296" l="9911" r="8781" t="13934"/>
          <a:stretch/>
        </p:blipFill>
        <p:spPr>
          <a:xfrm>
            <a:off x="448025" y="2864700"/>
            <a:ext cx="3002018" cy="19722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st="104775">
              <a:srgbClr val="000000">
                <a:alpha val="50000"/>
              </a:srgbClr>
            </a:outerShdw>
          </a:effectLst>
        </p:spPr>
      </p:pic>
      <p:pic>
        <p:nvPicPr>
          <p:cNvPr id="128" name="Google Shape;128;p21"/>
          <p:cNvPicPr preferRelativeResize="0"/>
          <p:nvPr/>
        </p:nvPicPr>
        <p:blipFill rotWithShape="1">
          <a:blip r:embed="rId6">
            <a:alphaModFix/>
          </a:blip>
          <a:srcRect b="22201" l="9426" r="8606" t="12635"/>
          <a:stretch/>
        </p:blipFill>
        <p:spPr>
          <a:xfrm>
            <a:off x="5787400" y="2801262"/>
            <a:ext cx="3101051" cy="1972267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4140000" dist="123825">
              <a:srgbClr val="000000">
                <a:alpha val="50000"/>
              </a:srgbClr>
            </a:outerShdw>
          </a:effectLst>
        </p:spPr>
      </p:pic>
      <p:grpSp>
        <p:nvGrpSpPr>
          <p:cNvPr id="129" name="Google Shape;129;p21"/>
          <p:cNvGrpSpPr/>
          <p:nvPr/>
        </p:nvGrpSpPr>
        <p:grpSpPr>
          <a:xfrm>
            <a:off x="3567800" y="1031300"/>
            <a:ext cx="2471525" cy="919500"/>
            <a:chOff x="3720200" y="878900"/>
            <a:chExt cx="2471525" cy="919500"/>
          </a:xfrm>
        </p:grpSpPr>
        <p:sp>
          <p:nvSpPr>
            <p:cNvPr id="130" name="Google Shape;130;p21"/>
            <p:cNvSpPr/>
            <p:nvPr/>
          </p:nvSpPr>
          <p:spPr>
            <a:xfrm>
              <a:off x="3720200" y="878900"/>
              <a:ext cx="2170800" cy="919500"/>
            </a:xfrm>
            <a:prstGeom prst="homePlate">
              <a:avLst>
                <a:gd fmla="val 50000" name="adj"/>
              </a:avLst>
            </a:prstGeom>
            <a:solidFill>
              <a:srgbClr val="FFF2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3480000" dist="7620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21"/>
            <p:cNvSpPr txBox="1"/>
            <p:nvPr/>
          </p:nvSpPr>
          <p:spPr>
            <a:xfrm>
              <a:off x="3721525" y="888250"/>
              <a:ext cx="2470200" cy="71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Open Sans"/>
                  <a:ea typeface="Open Sans"/>
                  <a:cs typeface="Open Sans"/>
                  <a:sym typeface="Open Sans"/>
                </a:rPr>
                <a:t>Delete urls</a:t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Open Sans"/>
                  <a:ea typeface="Open Sans"/>
                  <a:cs typeface="Open Sans"/>
                  <a:sym typeface="Open Sans"/>
                </a:rPr>
                <a:t>Drop duplicate rows</a:t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Open Sans"/>
                  <a:ea typeface="Open Sans"/>
                  <a:cs typeface="Open Sans"/>
                  <a:sym typeface="Open Sans"/>
                </a:rPr>
                <a:t>Drop row (text &lt; 45)</a:t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132" name="Google Shape;132;p21"/>
          <p:cNvGrpSpPr/>
          <p:nvPr/>
        </p:nvGrpSpPr>
        <p:grpSpPr>
          <a:xfrm>
            <a:off x="3567800" y="3393513"/>
            <a:ext cx="2471525" cy="650638"/>
            <a:chOff x="3720200" y="986588"/>
            <a:chExt cx="2471525" cy="919500"/>
          </a:xfrm>
        </p:grpSpPr>
        <p:sp>
          <p:nvSpPr>
            <p:cNvPr id="133" name="Google Shape;133;p21"/>
            <p:cNvSpPr/>
            <p:nvPr/>
          </p:nvSpPr>
          <p:spPr>
            <a:xfrm>
              <a:off x="3720200" y="986588"/>
              <a:ext cx="2170800" cy="919500"/>
            </a:xfrm>
            <a:prstGeom prst="homePlate">
              <a:avLst>
                <a:gd fmla="val 50000" name="adj"/>
              </a:avLst>
            </a:prstGeom>
            <a:solidFill>
              <a:srgbClr val="FFF2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3480000" dist="7620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21"/>
            <p:cNvSpPr txBox="1"/>
            <p:nvPr/>
          </p:nvSpPr>
          <p:spPr>
            <a:xfrm>
              <a:off x="3721525" y="995938"/>
              <a:ext cx="2470200" cy="71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Open Sans"/>
                  <a:ea typeface="Open Sans"/>
                  <a:cs typeface="Open Sans"/>
                  <a:sym typeface="Open Sans"/>
                </a:rPr>
                <a:t>Drop duplicate rows</a:t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009668"/>
      </a:accent2>
      <a:accent3>
        <a:srgbClr val="4DB6AC"/>
      </a:accent3>
      <a:accent4>
        <a:srgbClr val="FF9800"/>
      </a:accent4>
      <a:accent5>
        <a:srgbClr val="CE93D8"/>
      </a:accent5>
      <a:accent6>
        <a:srgbClr val="EEFF41"/>
      </a:accent6>
      <a:hlink>
        <a:srgbClr val="CE93D8"/>
      </a:hlink>
      <a:folHlink>
        <a:srgbClr val="CE93D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